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935" r:id="rId3"/>
    <p:sldId id="1027" r:id="rId4"/>
    <p:sldId id="1070" r:id="rId5"/>
    <p:sldId id="1085" r:id="rId6"/>
    <p:sldId id="1078" r:id="rId7"/>
    <p:sldId id="1086" r:id="rId8"/>
    <p:sldId id="1079" r:id="rId9"/>
    <p:sldId id="1084" r:id="rId10"/>
    <p:sldId id="1082" r:id="rId11"/>
    <p:sldId id="1083" r:id="rId12"/>
    <p:sldId id="1032" r:id="rId13"/>
    <p:sldId id="1033" r:id="rId14"/>
    <p:sldId id="1087" r:id="rId15"/>
    <p:sldId id="1034" r:id="rId16"/>
    <p:sldId id="1035" r:id="rId17"/>
    <p:sldId id="1036" r:id="rId18"/>
    <p:sldId id="1037" r:id="rId19"/>
    <p:sldId id="1059" r:id="rId20"/>
    <p:sldId id="1038" r:id="rId21"/>
    <p:sldId id="1088" r:id="rId22"/>
    <p:sldId id="1040" r:id="rId23"/>
    <p:sldId id="1041" r:id="rId24"/>
    <p:sldId id="1060" r:id="rId25"/>
    <p:sldId id="1075" r:id="rId26"/>
    <p:sldId id="1074" r:id="rId27"/>
    <p:sldId id="1076" r:id="rId28"/>
    <p:sldId id="1042" r:id="rId29"/>
    <p:sldId id="1043" r:id="rId30"/>
    <p:sldId id="1044" r:id="rId31"/>
    <p:sldId id="1045" r:id="rId32"/>
    <p:sldId id="1050" r:id="rId33"/>
    <p:sldId id="1061" r:id="rId34"/>
    <p:sldId id="1071" r:id="rId35"/>
    <p:sldId id="1072" r:id="rId36"/>
    <p:sldId id="1073" r:id="rId37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651D09-B048-4B4C-B60E-7C6E2F7797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9079E-8CA2-4341-80E6-9BAE7D6BE2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8EBA19-FE61-7448-9F5D-80EB5B0EE6D5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8704AD-08D3-A348-99AF-4CB7496519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FD3E95-D11A-034C-8A9C-CAA266242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2C5B3-3401-F648-AB5F-07A2C6DF3D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B604E-EC08-5046-9A78-13C2D1B5A1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AEEBED-D4C0-5941-9E47-D41FCBD2C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73FB3B1A-2E93-0B47-9779-777C2B118D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5701F37A-D96D-7341-B67E-2F08C14E08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29DA4062-39B1-C74A-B77A-4E353878AB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0051A1-DE67-1845-AC3D-C6300DDB2AB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C5A11-FC23-A04B-89F8-B2C20171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AE03-A390-FF4C-92F5-4956CA62C2E4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07664-B085-644E-8BB1-A7DF8B50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1F889-F5B2-D74B-95E2-B1787EC0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37E7-33D0-4C4E-B75E-3AD6FD04D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5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639DA-006F-8842-A0BB-21B5815E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539D-06E6-7748-9BA4-D22567E02F06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349C-52E1-BE40-B359-313D3A99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41172-E479-0843-B803-587F7C94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F56E-F111-8244-8DC6-814EB4A21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54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6B255-0CC7-8147-BAEB-C09CB3D3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02B6C-B476-9B40-897B-845FF8AA2FE3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EF28B-9195-024D-B07E-5FE20111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4E9EC-AD2E-844E-A34D-B3E762A7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54D29-AE09-5C40-88DA-D06B3A646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44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DF199-7BCD-A84F-AD13-D2165968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83B9-7E06-EB44-8ABC-0009BD58B4AF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AFA6F-9F17-9044-BBE8-7AA81313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99EA7-F5D2-174D-B4B5-E6FEB94B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A871-0CF1-5745-80C5-3941533FD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63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5D089-8104-7B43-A3BB-DFAF243C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46F8-C5BF-724E-A54D-AB27584BAF2F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08B93-BD6A-9441-B5BA-A1A905B2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8CEC2-1380-7249-BFF0-85B075D4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4AD9-D9F2-3D45-BB6F-4DD5C114B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36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C820B2-98C1-484A-BCA8-1F9B96C2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6043-8BF4-8049-8FE6-AFC591F10103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50523E-3E26-2E4E-9720-B2A7AA79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4253D0-09E9-FC41-B415-7848E8FB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3BBE2-F47F-D74E-A2A4-1F6890250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01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977D358-9604-3949-8638-935D7083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4D5F6-028F-E54C-ACAE-6AA97CCFC375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DF6578-B2C4-A941-B7F2-2D8ABE9B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C0D453-F79D-C147-9256-E1A48D19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6D9F1-99CC-C941-92AD-B4D3E4FA2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49E4C4E-DA8D-9948-907A-AAA724EE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ADDD-6460-0A4B-A717-F75E3089D5CD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D907C0-8AD4-0440-B869-13534BEC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BF71205-79C3-9A46-A9A8-6772AEE4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7AEF-27E4-694A-8BE8-506CEA0F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51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24D01E1-69AD-8149-80D5-3281FB9C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0953-635B-2840-9087-4CA4B360A0C6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4E721-6EAC-2340-93A2-D55419BF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523D97-A905-AA4B-A25B-F54D9066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B29F-5C47-5B40-A77F-21C61A014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19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A59314-E752-EA4A-8F87-FC11581E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C8F10-83FE-1243-A25F-2ABCBCDC8562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5AB19C-B2A3-3849-927C-C32E070C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CC3AE8-AB72-7E48-929F-C5158789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C770-D684-C54E-893F-450230183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7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4C814E-4A3F-7E4D-A9D1-8138FCBC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880B-A4B6-3A4D-ACAA-DAC0DE113E00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BD9C69-E24E-BC4F-83E9-DCD064C8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4DBF18-8EA6-DA43-BEF0-9E427EC6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C56E-73D0-B840-B0C0-C722BFA06B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5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9BB1562-9EF2-9C4E-90B2-C6CF632C45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05766F-C493-9241-BEFA-CE86817BF6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2939E-5010-1944-B342-306F1B242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6E1EA9-FE46-1044-BAB4-A44682AD90DC}" type="datetimeFigureOut">
              <a:rPr lang="en-US" altLang="en-US"/>
              <a:pPr>
                <a:defRPr/>
              </a:pPr>
              <a:t>4/17/20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3B475-2694-BA45-A183-C2A8B43C4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13037-132C-594C-91F7-94AADDD0C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276B7C-A90C-4A46-939C-1CD41040E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omichealth.com/en-US/oncotype_iq_products/oncotype_dx.aspx" TargetMode="External"/><Relationship Id="rId2" Type="http://schemas.openxmlformats.org/officeDocument/2006/relationships/hyperlink" Target="https://www.oncotypeiq.com/en-U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D228B833-82F8-E648-B9E2-D9623D0F0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Cancer Biology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Biol 445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925FD-61BB-E641-B922-7D4F705C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Spring 2020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Dr. Heidi Super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Lecture 28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4-17-2020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D5790E5B-3FD1-8C48-8A9D-CCB6DA90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Cancer treatment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D241A3CB-AAB9-2842-BE82-D4CEF166A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altLang="en-US" dirty="0"/>
              <a:t>Surgery---oldest cancer treatment---still important.  In many cases radiation or chemotherapy can only be successful if the tumor size is reduced in size.</a:t>
            </a:r>
          </a:p>
          <a:p>
            <a:endParaRPr lang="en-US" altLang="en-US" dirty="0"/>
          </a:p>
          <a:p>
            <a:r>
              <a:rPr lang="en-US" altLang="en-US" dirty="0"/>
              <a:t>Surgery has had an interesting history. I highly recommend reading the </a:t>
            </a:r>
            <a:r>
              <a:rPr lang="en-US" altLang="en-US" i="1" dirty="0"/>
              <a:t>Emperor of All Maladies</a:t>
            </a:r>
            <a:r>
              <a:rPr lang="en-US" altLang="en-US" dirty="0"/>
              <a:t>.  (Also PBS special)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7975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85906ABD-A8DC-634F-B620-549AA557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4B399C42-ECA2-244A-8379-1F23DDF2C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At one time, surgery was really the only “treatment” for cancer.  </a:t>
            </a:r>
          </a:p>
          <a:p>
            <a:pPr lvl="1"/>
            <a:r>
              <a:rPr lang="en-US" altLang="en-US"/>
              <a:t>i.e. mastectomy removes obvious tumor tissue as well as normal tissue.  Surgeons knew, complete removal of all cancer cells was tricky---so “radical mastectomy” became common.  (This left a woman without lymph nodes, muscle, connective tissue.  Disfiguring, life changing, and without much reduction in recurrence of the cancer) </a:t>
            </a:r>
            <a:r>
              <a:rPr lang="en-US" altLang="en-US">
                <a:sym typeface="Wingdings" pitchFamily="2" charset="2"/>
              </a:rPr>
              <a:t>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238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A6F0E7BB-C44B-064C-8577-29E2E321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Alternatives to traditional surgery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97E45216-C32E-2B41-99D3-F96C04D99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Lumpectomy rather than mastectomy or other full removal of breast.</a:t>
            </a:r>
          </a:p>
          <a:p>
            <a:r>
              <a:rPr lang="en-US" altLang="en-US" sz="2800"/>
              <a:t>Laser surgery</a:t>
            </a:r>
          </a:p>
          <a:p>
            <a:r>
              <a:rPr lang="en-US" altLang="en-US" sz="2800"/>
              <a:t>Cryosurgery</a:t>
            </a:r>
          </a:p>
          <a:p>
            <a:r>
              <a:rPr lang="en-US" altLang="en-US" sz="2800"/>
              <a:t>Electro surgery</a:t>
            </a:r>
          </a:p>
          <a:p>
            <a:r>
              <a:rPr lang="en-US" altLang="en-US" sz="2800"/>
              <a:t>Ultrasound surgery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458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7A5D723A-A95A-E141-A19D-C3B81A2E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Radiation therapy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F43A5C72-D191-3D47-A54E-677A68BB1E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/>
              <a:t>Planned</a:t>
            </a:r>
            <a:r>
              <a:rPr lang="en-US" altLang="en-US"/>
              <a:t>, controlled, repeated exposure of tumor cells to ionizing radiation (X-ray or other source)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/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Most patients receive radiation in small, repeated, daily doses.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	Why?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	Figure 11-7 reminds us…</a:t>
            </a:r>
          </a:p>
        </p:txBody>
      </p:sp>
    </p:spTree>
    <p:extLst>
      <p:ext uri="{BB962C8B-B14F-4D97-AF65-F5344CB8AC3E}">
        <p14:creationId xmlns:p14="http://schemas.microsoft.com/office/powerpoint/2010/main" val="3160243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14BC-BB46-DF4B-B811-C6E941FA7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doses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141E9-20FD-9240-94FF-87AC9FBEA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FAEF27-1BAB-7049-BD1E-BCF7B92F2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2026012"/>
            <a:ext cx="4800600" cy="453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321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21FB00C7-0444-6343-AEEB-1CA1B26D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Mechanism of killing cancer cells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C661E106-13CA-1F4C-AB92-395B520E12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1. p53 initiated apoptosis.  </a:t>
            </a:r>
          </a:p>
          <a:p>
            <a:endParaRPr lang="en-US" altLang="en-US"/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(p53-mutants)</a:t>
            </a:r>
          </a:p>
          <a:p>
            <a:r>
              <a:rPr lang="en-US" altLang="en-US"/>
              <a:t>2. </a:t>
            </a:r>
            <a:r>
              <a:rPr lang="en-US" altLang="en-US" b="1"/>
              <a:t>Mitotic death/catastrophe-</a:t>
            </a:r>
            <a:r>
              <a:rPr lang="en-US" altLang="en-US"/>
              <a:t>--recall ionizing radiation can cause DNA breaks. Cells cannot properly complete mitosis with fragmented DNA. Cells die while in the process of dividing at later stage---recall spindle checkpoint.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E503CF1-84F5-4548-AE3F-A440DD09F869}"/>
              </a:ext>
            </a:extLst>
          </p:cNvPr>
          <p:cNvCxnSpPr/>
          <p:nvPr/>
        </p:nvCxnSpPr>
        <p:spPr>
          <a:xfrm>
            <a:off x="2971800" y="3048000"/>
            <a:ext cx="3810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869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124F3CE2-1880-7D40-BBD8-C1043B58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Limitations of radiation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C7E0702C-9958-3D4D-A443-78670DE353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p53—mediated cell death is problematic since p53 is often mutated and non-functional in many cancers!</a:t>
            </a:r>
          </a:p>
          <a:p>
            <a:endParaRPr lang="en-US" altLang="en-US" sz="2800"/>
          </a:p>
          <a:p>
            <a:r>
              <a:rPr lang="en-US" altLang="en-US" sz="2800"/>
              <a:t>Mitotic death—only tumors with significantly high cell division rates are responsive.  Slow-growing tumors less responsive</a:t>
            </a:r>
          </a:p>
          <a:p>
            <a:endParaRPr lang="en-US" altLang="en-US" sz="2800"/>
          </a:p>
          <a:p>
            <a:pPr lvl="1"/>
            <a:r>
              <a:rPr lang="en-US" altLang="en-US" sz="3600" b="1"/>
              <a:t>Some cancers are radiation resistant</a:t>
            </a:r>
            <a:r>
              <a:rPr lang="en-US" altLang="en-US" sz="2400"/>
              <a:t>.</a:t>
            </a:r>
          </a:p>
          <a:p>
            <a:pPr lvl="2"/>
            <a:r>
              <a:rPr lang="en-US" altLang="en-US" sz="2000"/>
              <a:t>Table 11-1</a:t>
            </a:r>
          </a:p>
        </p:txBody>
      </p:sp>
    </p:spTree>
    <p:extLst>
      <p:ext uri="{BB962C8B-B14F-4D97-AF65-F5344CB8AC3E}">
        <p14:creationId xmlns:p14="http://schemas.microsoft.com/office/powerpoint/2010/main" val="2017612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3321ED30-AD98-264D-8FC1-D8E49FA14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/>
              <a:t>Minimizing radiation exposure to healthy tissues.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A38EC242-329E-A140-B1EE-65FCD80A62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/>
              <a:t>Radiation planning-</a:t>
            </a:r>
            <a:r>
              <a:rPr lang="en-US" altLang="en-US"/>
              <a:t>--personalized immobilization plan.  Computer guided delivery. Shielding of healthy tissues.</a:t>
            </a:r>
          </a:p>
          <a:p>
            <a:endParaRPr lang="en-US" altLang="en-US"/>
          </a:p>
          <a:p>
            <a:r>
              <a:rPr lang="en-US" altLang="en-US" b="1"/>
              <a:t>Brachytherapy</a:t>
            </a:r>
            <a:r>
              <a:rPr lang="en-US" altLang="en-US"/>
              <a:t>---insertion of a small radioactive source directly into/near a tumor.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884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1C7601BD-6868-1546-91B0-60D30E73F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Enhancing radiation effectiveness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29C7E592-CCB1-5C42-99CC-F99964C8B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382000" cy="5029200"/>
          </a:xfrm>
        </p:spPr>
        <p:txBody>
          <a:bodyPr/>
          <a:lstStyle/>
          <a:p>
            <a:r>
              <a:rPr lang="en-US" altLang="en-US"/>
              <a:t>Raising temperature of the tumor tissue</a:t>
            </a:r>
          </a:p>
          <a:p>
            <a:pPr lvl="1"/>
            <a:r>
              <a:rPr lang="en-US" altLang="en-US" b="1"/>
              <a:t>Hyperthermia</a:t>
            </a:r>
            <a:r>
              <a:rPr lang="en-US" altLang="en-US"/>
              <a:t>—administered during or after radiation enhances the killing effect of radiation.</a:t>
            </a:r>
          </a:p>
          <a:p>
            <a:pPr lvl="1"/>
            <a:r>
              <a:rPr lang="en-US" altLang="en-US"/>
              <a:t>Limited to tissues fairly close to surface</a:t>
            </a:r>
          </a:p>
          <a:p>
            <a:pPr lvl="1"/>
            <a:endParaRPr lang="en-US" altLang="en-US"/>
          </a:p>
          <a:p>
            <a:r>
              <a:rPr lang="en-US" altLang="en-US"/>
              <a:t>Combining with chemotherapy drugs.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  <a:p>
            <a:r>
              <a:rPr lang="en-US" altLang="en-US"/>
              <a:t>Drugs which are taken up by tumor cells which a low in oxygen. (</a:t>
            </a:r>
            <a:r>
              <a:rPr lang="en-US" altLang="en-US" b="1"/>
              <a:t>hypoxic radiosensitizers</a:t>
            </a:r>
            <a:r>
              <a:rPr lang="en-US" altLang="en-US"/>
              <a:t>)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/>
          </a:p>
          <a:p>
            <a:pPr lvl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145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858C9477-0C8B-DB4C-B1BF-803FC2156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BB4267A2-843A-5F41-B544-3053CFFE6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So….radiation is both a carcinogen and a cancer treatment/cure….be sure to think about the unique nature of cancer as a disease.</a:t>
            </a:r>
          </a:p>
        </p:txBody>
      </p:sp>
    </p:spTree>
    <p:extLst>
      <p:ext uri="{BB962C8B-B14F-4D97-AF65-F5344CB8AC3E}">
        <p14:creationId xmlns:p14="http://schemas.microsoft.com/office/powerpoint/2010/main" val="53804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C020-2E6C-2249-87BE-21254494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F857-6F64-FC45-8B90-2EE4321A1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791200"/>
          </a:xfrm>
        </p:spPr>
        <p:txBody>
          <a:bodyPr/>
          <a:lstStyle/>
          <a:p>
            <a:r>
              <a:rPr lang="en-US" dirty="0"/>
              <a:t>Quiz 4---Please check blackboard for your scores and my comments.   Please let me know if you can’t see something---I gave scores for each question and comments on most answers.  You should see more than just an overall score. </a:t>
            </a:r>
          </a:p>
          <a:p>
            <a:endParaRPr lang="en-US" dirty="0"/>
          </a:p>
          <a:p>
            <a:r>
              <a:rPr lang="en-US" dirty="0"/>
              <a:t>Please email me to discuss any questions you may have.  I’m happy to have a second look. </a:t>
            </a:r>
          </a:p>
        </p:txBody>
      </p:sp>
    </p:spTree>
    <p:extLst>
      <p:ext uri="{BB962C8B-B14F-4D97-AF65-F5344CB8AC3E}">
        <p14:creationId xmlns:p14="http://schemas.microsoft.com/office/powerpoint/2010/main" val="1625578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CFF3D627-15BD-B047-A0E3-4CFCAE6A6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Chemotherapy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095DE7E8-FD78-9D4D-9501-788C40762B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Name for any chemical drug, administered systemically to treat disease.  Not just cancer treatment.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Often a component of cancer therapy combined with surgery and/or radiation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Basic mechanisms—kill cancer cells or interfere with ability to divide or support growth.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683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09696A1F-BA71-C44B-96BA-A65B7DC4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 of cancer chemotherapy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A34EC4EE-DCBA-EF4A-A2DB-864DE18DF6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Antimetabolites</a:t>
            </a:r>
          </a:p>
          <a:p>
            <a:r>
              <a:rPr lang="en-US" altLang="en-US"/>
              <a:t>Alkylating agents</a:t>
            </a:r>
          </a:p>
          <a:p>
            <a:r>
              <a:rPr lang="en-US" altLang="en-US"/>
              <a:t>Antibiotics</a:t>
            </a:r>
          </a:p>
          <a:p>
            <a:r>
              <a:rPr lang="en-US" altLang="en-US"/>
              <a:t>Plant-derived enzyme or cell structure inhibitors</a:t>
            </a:r>
          </a:p>
          <a:p>
            <a:r>
              <a:rPr lang="en-US" altLang="en-US"/>
              <a:t>Hormone/antihormone therapy</a:t>
            </a:r>
          </a:p>
        </p:txBody>
      </p:sp>
    </p:spTree>
    <p:extLst>
      <p:ext uri="{BB962C8B-B14F-4D97-AF65-F5344CB8AC3E}">
        <p14:creationId xmlns:p14="http://schemas.microsoft.com/office/powerpoint/2010/main" val="3966442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B670F5AF-00E0-714E-B370-5107DBF0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4000"/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56B2B018-1D2A-3543-B625-11E244BCE4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Antimetabolites</a:t>
            </a:r>
            <a:r>
              <a:rPr lang="en-US" altLang="en-US"/>
              <a:t>—disrupt normal metabolism pathways.</a:t>
            </a:r>
          </a:p>
          <a:p>
            <a:pPr lvl="1"/>
            <a:r>
              <a:rPr lang="en-US" altLang="en-US"/>
              <a:t>Molecular resemblance (analogs) to normal metabolites.  Fool enzymes into binding, but the normal chemical reaction does not occur.</a:t>
            </a:r>
          </a:p>
          <a:p>
            <a:pPr lvl="1"/>
            <a:r>
              <a:rPr lang="en-US" altLang="en-US"/>
              <a:t>Many inhibit essential synthetic pathways (DNA and/or nucleotide synthesis)</a:t>
            </a:r>
          </a:p>
          <a:p>
            <a:pPr lvl="1"/>
            <a:r>
              <a:rPr lang="en-US" altLang="en-US"/>
              <a:t>Very first type of chemotherapy used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40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E8BFA42C-62B1-8F45-8C2B-5986485F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Father of chemotherapy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AD216A4A-35C4-6A45-A205-5FE2B676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382000" cy="510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Sydney Farber: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Used a folic acid “disruptor”, </a:t>
            </a:r>
            <a:r>
              <a:rPr lang="en-US" altLang="en-US" b="1" i="1" dirty="0"/>
              <a:t>aminopterin</a:t>
            </a:r>
            <a:r>
              <a:rPr lang="en-US" altLang="en-US" dirty="0"/>
              <a:t>, to treat children with acute lymphoblastic leukemia.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altLang="en-US" dirty="0"/>
              <a:t>Folic acid—is an essential B vitamin that is needed in the pathway for nucleotide synthesis—so it is important for DNA synthesis and DNA repair---basically healthy cells.</a:t>
            </a:r>
          </a:p>
          <a:p>
            <a:pPr lvl="1">
              <a:lnSpc>
                <a:spcPct val="90000"/>
              </a:lnSpc>
              <a:defRPr/>
            </a:pPr>
            <a:endParaRPr lang="en-US" altLang="en-US" dirty="0"/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Aminopterin was effective—it killed the rapidly dividing leukemia cells, but only temporarily—Why?</a:t>
            </a:r>
          </a:p>
          <a:p>
            <a:pPr lvl="1">
              <a:lnSpc>
                <a:spcPct val="90000"/>
              </a:lnSpc>
              <a:defRPr/>
            </a:pPr>
            <a:endParaRPr lang="en-US" altLang="en-US" dirty="0"/>
          </a:p>
          <a:p>
            <a:pPr lvl="1">
              <a:lnSpc>
                <a:spcPct val="90000"/>
              </a:lnSpc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7916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7F4A-AB8A-AB4C-BAAC-A52D29C30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History_of_cancer_chemotherapy</a:t>
            </a:r>
            <a:br>
              <a:rPr lang="en-US" dirty="0"/>
            </a:br>
            <a:endParaRPr lang="en-US" dirty="0"/>
          </a:p>
        </p:txBody>
      </p:sp>
      <p:pic>
        <p:nvPicPr>
          <p:cNvPr id="24578" name="Content Placeholder 3">
            <a:extLst>
              <a:ext uri="{FF2B5EF4-FFF2-40B4-BE49-F238E27FC236}">
                <a16:creationId xmlns:a16="http://schemas.microsoft.com/office/drawing/2014/main" id="{052322ED-37D2-3441-9F22-4E73CEEB38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448" r="-634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12253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5B790D07-894B-A44E-A2F5-F5F8C979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DD2A6-5206-B94E-82D8-EDF0F0BCA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en-US" altLang="en-US" u="sng" dirty="0"/>
              <a:t>Folic acid </a:t>
            </a:r>
            <a:r>
              <a:rPr lang="en-US" altLang="en-US" dirty="0"/>
              <a:t>(a B-vitamin) is essential for synthesis of DNA bases. Inhibition of folic acid metabolism is one of the most common methods for killing cells.</a:t>
            </a:r>
          </a:p>
          <a:p>
            <a:pPr lvl="1">
              <a:lnSpc>
                <a:spcPct val="90000"/>
              </a:lnSpc>
              <a:defRPr/>
            </a:pPr>
            <a:endParaRPr lang="en-US" altLang="en-US" dirty="0"/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lvl="1">
              <a:lnSpc>
                <a:spcPct val="90000"/>
              </a:lnSpc>
              <a:defRPr/>
            </a:pPr>
            <a:r>
              <a:rPr lang="en-US" altLang="en-US" b="1" i="1" dirty="0"/>
              <a:t>Methotrexate (</a:t>
            </a:r>
            <a:r>
              <a:rPr lang="en-US" altLang="en-US" dirty="0"/>
              <a:t>replaced aminopterin)--useful drug in cancer—leukemia, breast, bladder, bone.  Also  used in autoimmune diseases. 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dirty="0"/>
              <a:t>Methotrexate is a folic acid </a:t>
            </a:r>
            <a:r>
              <a:rPr lang="en-US" altLang="en-US" b="1" i="1" dirty="0"/>
              <a:t>antagonist-</a:t>
            </a:r>
            <a:r>
              <a:rPr lang="en-US" altLang="en-US" dirty="0"/>
              <a:t>--it interrupts the normal activity of folic acid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53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E17F4CDE-37B6-6844-B6C3-2E799CBF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5842" name="Content Placeholder 3">
            <a:extLst>
              <a:ext uri="{FF2B5EF4-FFF2-40B4-BE49-F238E27FC236}">
                <a16:creationId xmlns:a16="http://schemas.microsoft.com/office/drawing/2014/main" id="{5F4D12F5-69CF-CA43-BEF7-B9E0E15AFA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409700"/>
            <a:ext cx="6465888" cy="5224463"/>
          </a:xfrm>
        </p:spPr>
      </p:pic>
    </p:spTree>
    <p:extLst>
      <p:ext uri="{BB962C8B-B14F-4D97-AF65-F5344CB8AC3E}">
        <p14:creationId xmlns:p14="http://schemas.microsoft.com/office/powerpoint/2010/main" val="3381622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8379D08A-F7D3-404E-8BCF-03EAE49F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??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42982102-0F74-274C-AE74-532EE11F2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is the target cell/cells in drugs used for autoimmune diseases?  </a:t>
            </a:r>
          </a:p>
          <a:p>
            <a:r>
              <a:rPr lang="en-US" altLang="en-US"/>
              <a:t>How are autoimmune diseases similar to cancer?</a:t>
            </a:r>
          </a:p>
        </p:txBody>
      </p:sp>
    </p:spTree>
    <p:extLst>
      <p:ext uri="{BB962C8B-B14F-4D97-AF65-F5344CB8AC3E}">
        <p14:creationId xmlns:p14="http://schemas.microsoft.com/office/powerpoint/2010/main" val="1895034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92E0BDE2-19D9-F044-A686-933F9EBA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740A3CF-11D0-1843-AD59-500783BDB7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Other antimetabolite analogs</a:t>
            </a:r>
          </a:p>
          <a:p>
            <a:pPr lvl="1">
              <a:defRPr/>
            </a:pPr>
            <a:r>
              <a:rPr lang="en-US" dirty="0"/>
              <a:t>Base analogs—discussed as mutagens previously</a:t>
            </a:r>
          </a:p>
          <a:p>
            <a:pPr lvl="2">
              <a:defRPr/>
            </a:pPr>
            <a:r>
              <a:rPr lang="en-US" dirty="0"/>
              <a:t>5-fluorouracil</a:t>
            </a:r>
          </a:p>
          <a:p>
            <a:pPr lvl="2">
              <a:defRPr/>
            </a:pPr>
            <a:r>
              <a:rPr lang="en-US" dirty="0" err="1"/>
              <a:t>Cytorabine</a:t>
            </a:r>
            <a:endParaRPr lang="en-US" dirty="0"/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 err="1"/>
              <a:t>Mercaptopurine</a:t>
            </a:r>
            <a:endParaRPr lang="en-US" dirty="0"/>
          </a:p>
          <a:p>
            <a:pPr lvl="2">
              <a:defRPr/>
            </a:pPr>
            <a:r>
              <a:rPr lang="en-US" dirty="0" err="1"/>
              <a:t>Thioguanine</a:t>
            </a:r>
            <a:endParaRPr lang="en-US" dirty="0"/>
          </a:p>
          <a:p>
            <a:pPr lvl="2">
              <a:defRPr/>
            </a:pPr>
            <a:endParaRPr lang="en-US" dirty="0"/>
          </a:p>
          <a:p>
            <a:pPr lvl="2">
              <a:buFont typeface="Arial" charset="0"/>
              <a:buNone/>
              <a:defRPr/>
            </a:pPr>
            <a:r>
              <a:rPr lang="en-US" dirty="0"/>
              <a:t>Mechanism=incorporate into DNA disrupt or lead to incorrect DNA </a:t>
            </a:r>
            <a:r>
              <a:rPr lang="en-US" dirty="0" err="1"/>
              <a:t>basepairing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05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1AA1D52C-604D-2C48-A777-F5207461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C0E61DBF-8458-9948-8310-5E13046919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Alkylating agents: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Discussed as mutagens previously.</a:t>
            </a:r>
          </a:p>
          <a:p>
            <a:pPr lvl="1"/>
            <a:r>
              <a:rPr lang="en-US" altLang="en-US"/>
              <a:t>Sulfur mustard first recognized alkylating agent</a:t>
            </a:r>
          </a:p>
          <a:p>
            <a:pPr lvl="1"/>
            <a:r>
              <a:rPr lang="en-US" altLang="en-US"/>
              <a:t>Nitrogen mustard </a:t>
            </a:r>
          </a:p>
          <a:p>
            <a:pPr lvl="2"/>
            <a:r>
              <a:rPr lang="en-US" altLang="en-US"/>
              <a:t>Soldiers exposed to these gasses who survived, eventually developed anemia or leukemia.  Had an effect on lymphocytes.  </a:t>
            </a:r>
            <a:r>
              <a:rPr lang="en-US" altLang="en-US" u="sng"/>
              <a:t>Showed potential in killing hematopoietic cells.</a:t>
            </a:r>
          </a:p>
        </p:txBody>
      </p:sp>
    </p:spTree>
    <p:extLst>
      <p:ext uri="{BB962C8B-B14F-4D97-AF65-F5344CB8AC3E}">
        <p14:creationId xmlns:p14="http://schemas.microsoft.com/office/powerpoint/2010/main" val="113372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7296-37F6-8548-B0BB-22335CB5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1743-5E49-A94D-9326-223AE1D00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US" sz="2800" dirty="0"/>
              <a:t>Radon---North Dakotans have  considerable risk of exposure to a radioactive gas.  Be educated.</a:t>
            </a:r>
          </a:p>
          <a:p>
            <a:endParaRPr lang="en-US" sz="2800" dirty="0"/>
          </a:p>
          <a:p>
            <a:r>
              <a:rPr lang="en-US" sz="2800" dirty="0"/>
              <a:t>Radium use in watch dials is a tragic story in history.</a:t>
            </a:r>
          </a:p>
          <a:p>
            <a:endParaRPr lang="en-US" sz="2800" dirty="0"/>
          </a:p>
          <a:p>
            <a:r>
              <a:rPr lang="en-US" sz="2800" dirty="0"/>
              <a:t>Cancer screening---</a:t>
            </a:r>
            <a:r>
              <a:rPr lang="en-US" sz="2800" dirty="0" err="1"/>
              <a:t>Cologard</a:t>
            </a:r>
            <a:r>
              <a:rPr lang="en-US" sz="2800" dirty="0"/>
              <a:t>  test…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Detecting tumor antigens in blood---many tests us PCR---the same technology for finding Covid-19 specific DNA sequence in infected individuals.</a:t>
            </a:r>
          </a:p>
        </p:txBody>
      </p:sp>
    </p:spTree>
    <p:extLst>
      <p:ext uri="{BB962C8B-B14F-4D97-AF65-F5344CB8AC3E}">
        <p14:creationId xmlns:p14="http://schemas.microsoft.com/office/powerpoint/2010/main" val="1227820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C30F019C-2FE1-8C40-B563-82804AF8B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87D6E7E1-57CF-F24E-AF1F-F460467EC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Alkylating agents developed related to nitrogen mustard.</a:t>
            </a:r>
          </a:p>
          <a:p>
            <a:pPr lvl="1"/>
            <a:r>
              <a:rPr lang="en-US" altLang="en-US"/>
              <a:t>In common use:</a:t>
            </a:r>
          </a:p>
          <a:p>
            <a:pPr lvl="2"/>
            <a:r>
              <a:rPr lang="en-US" altLang="en-US"/>
              <a:t>Melphalan</a:t>
            </a:r>
          </a:p>
          <a:p>
            <a:pPr lvl="2"/>
            <a:r>
              <a:rPr lang="en-US" altLang="en-US"/>
              <a:t>Chlorambucil</a:t>
            </a:r>
          </a:p>
          <a:p>
            <a:pPr lvl="2"/>
            <a:r>
              <a:rPr lang="en-US" altLang="en-US"/>
              <a:t> cyclophosphamide</a:t>
            </a:r>
          </a:p>
          <a:p>
            <a:pPr lvl="2"/>
            <a:r>
              <a:rPr lang="en-US" altLang="en-US"/>
              <a:t>nitrosourea</a:t>
            </a:r>
          </a:p>
        </p:txBody>
      </p:sp>
    </p:spTree>
    <p:extLst>
      <p:ext uri="{BB962C8B-B14F-4D97-AF65-F5344CB8AC3E}">
        <p14:creationId xmlns:p14="http://schemas.microsoft.com/office/powerpoint/2010/main" val="3892083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112EC042-C83E-7D40-B073-5EE7566E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2689CAAC-677C-7040-8B59-8960360F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These agents attach directly  to DNA---become </a:t>
            </a:r>
            <a:r>
              <a:rPr lang="en-US" altLang="en-US" u="sng"/>
              <a:t>DNA adducts</a:t>
            </a:r>
          </a:p>
          <a:p>
            <a:pPr lvl="1"/>
            <a:r>
              <a:rPr lang="en-US" altLang="en-US"/>
              <a:t>Results in base mis pairing</a:t>
            </a:r>
          </a:p>
          <a:p>
            <a:pPr lvl="1"/>
            <a:r>
              <a:rPr lang="en-US" altLang="en-US"/>
              <a:t>Cross linking of DNA strands</a:t>
            </a:r>
          </a:p>
        </p:txBody>
      </p:sp>
    </p:spTree>
    <p:extLst>
      <p:ext uri="{BB962C8B-B14F-4D97-AF65-F5344CB8AC3E}">
        <p14:creationId xmlns:p14="http://schemas.microsoft.com/office/powerpoint/2010/main" val="2567430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41DD7-1DB9-2D49-AEEB-31A96F62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Alkylating agents and platinum compounds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C72C-124E-1340-8C9A-BC88C25E6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Direct attachment of these agents to DNA</a:t>
            </a:r>
          </a:p>
          <a:p>
            <a:pPr lvl="1">
              <a:defRPr/>
            </a:pPr>
            <a:r>
              <a:rPr lang="en-US" dirty="0"/>
              <a:t>Results in base </a:t>
            </a:r>
            <a:r>
              <a:rPr lang="en-US" dirty="0" err="1"/>
              <a:t>mis</a:t>
            </a:r>
            <a:r>
              <a:rPr lang="en-US" dirty="0"/>
              <a:t> pairing</a:t>
            </a:r>
          </a:p>
          <a:p>
            <a:pPr lvl="1">
              <a:defRPr/>
            </a:pPr>
            <a:r>
              <a:rPr lang="en-US" dirty="0"/>
              <a:t>Cross linking of DNA strands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Cisplantin</a:t>
            </a:r>
            <a:r>
              <a:rPr lang="en-US" dirty="0"/>
              <a:t>—continues to be one of the most effective drugs for cancer chemotherapy.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dirty="0"/>
              <a:t>Both disrupt DNA replication and trigger apoptosis.</a:t>
            </a:r>
          </a:p>
        </p:txBody>
      </p:sp>
    </p:spTree>
    <p:extLst>
      <p:ext uri="{BB962C8B-B14F-4D97-AF65-F5344CB8AC3E}">
        <p14:creationId xmlns:p14="http://schemas.microsoft.com/office/powerpoint/2010/main" val="11083997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9132A3F9-3307-0D41-8247-9C5990BE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anticancer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9741A-BB42-3A46-A3BD-BF5D7E5F5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Doxorubicin</a:t>
            </a:r>
          </a:p>
          <a:p>
            <a:pPr lvl="1">
              <a:defRPr/>
            </a:pPr>
            <a:r>
              <a:rPr lang="en-US" dirty="0" err="1"/>
              <a:t>Duanorubicin</a:t>
            </a: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dirty="0"/>
              <a:t>A class of agents that wedge themselves into DNA (intercalate) and then inhibit the activity of DNA topoisomerases.  The result is DNA strand breaks.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Mitomycin</a:t>
            </a:r>
            <a:r>
              <a:rPr lang="en-US" dirty="0"/>
              <a:t>-Cross-linking agent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 </a:t>
            </a:r>
            <a:r>
              <a:rPr lang="en-US" dirty="0" err="1"/>
              <a:t>Bleomicin</a:t>
            </a:r>
            <a:r>
              <a:rPr lang="en-US" dirty="0"/>
              <a:t>—induces DNA strand breaks.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768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5CD6F4DC-99FB-5040-81EF-809ECC684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5--review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AFB768CF-F2D8-654D-B86B-F3C860866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did not use chapter 5 figures/tables much, and spoke fairly generally about chemical carcinogens. </a:t>
            </a:r>
          </a:p>
          <a:p>
            <a:r>
              <a:rPr lang="en-US" altLang="en-US"/>
              <a:t>Be sure to look at Table 5-2 and the 5 mechanisms of chemical carcinogenesis.</a:t>
            </a:r>
          </a:p>
          <a:p>
            <a:r>
              <a:rPr lang="en-US" altLang="en-US"/>
              <a:t>Read about the many ways chemicals attack and alter DNA.  Figs. 5-11 and 5-12</a:t>
            </a:r>
          </a:p>
        </p:txBody>
      </p:sp>
    </p:spTree>
    <p:extLst>
      <p:ext uri="{BB962C8B-B14F-4D97-AF65-F5344CB8AC3E}">
        <p14:creationId xmlns:p14="http://schemas.microsoft.com/office/powerpoint/2010/main" val="37010159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A95DDA7-8E8F-1F4D-88B7-AE38AB12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94C5F193-7AA8-2D4C-9AB9-9576848C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Keep in mind, some of the same chemicals or chemical types we might associate with causing carcinogenic mutations  are effective cytotoxic cancer chemotherapies.  </a:t>
            </a:r>
          </a:p>
          <a:p>
            <a:endParaRPr lang="en-US" altLang="en-US"/>
          </a:p>
          <a:p>
            <a:r>
              <a:rPr lang="en-US" altLang="en-US"/>
              <a:t>We weigh the level of toxicity to non-cancer cells against the life-saving or extending effect of killing the cancer cells.</a:t>
            </a:r>
          </a:p>
        </p:txBody>
      </p:sp>
    </p:spTree>
    <p:extLst>
      <p:ext uri="{BB962C8B-B14F-4D97-AF65-F5344CB8AC3E}">
        <p14:creationId xmlns:p14="http://schemas.microsoft.com/office/powerpoint/2010/main" val="3921605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969696E5-00ED-6348-B7F3-9D9B10529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BD9699E7-6332-7341-BAA1-B4A04A8E6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Tragically, some chemotherapies that cure one type of cancer, result in a second, therapy-induced cancer---often leukemia.</a:t>
            </a:r>
          </a:p>
          <a:p>
            <a:endParaRPr lang="en-US" altLang="en-US"/>
          </a:p>
          <a:p>
            <a:r>
              <a:rPr lang="en-US" altLang="en-US"/>
              <a:t>For example, some topoisomerase inhibitors that save the life of people with several different types of cancer, induces a fairly rapid and aggressive leukemia in 5-15% of patients.</a:t>
            </a:r>
          </a:p>
        </p:txBody>
      </p:sp>
    </p:spTree>
    <p:extLst>
      <p:ext uri="{BB962C8B-B14F-4D97-AF65-F5344CB8AC3E}">
        <p14:creationId xmlns:p14="http://schemas.microsoft.com/office/powerpoint/2010/main" val="310960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74" name="Group 114">
            <a:extLst>
              <a:ext uri="{FF2B5EF4-FFF2-40B4-BE49-F238E27FC236}">
                <a16:creationId xmlns:a16="http://schemas.microsoft.com/office/drawing/2014/main" id="{86B3AA27-C30B-4F49-B220-06F64E9C029C}"/>
              </a:ext>
            </a:extLst>
          </p:cNvPr>
          <p:cNvGraphicFramePr>
            <a:graphicFrameLocks noGrp="1"/>
          </p:cNvGraphicFramePr>
          <p:nvPr/>
        </p:nvGraphicFramePr>
        <p:xfrm>
          <a:off x="557213" y="-354182363"/>
          <a:ext cx="8081962" cy="715224313"/>
        </p:xfrm>
        <a:graphic>
          <a:graphicData uri="http://schemas.openxmlformats.org/drawingml/2006/table">
            <a:tbl>
              <a:tblPr/>
              <a:tblGrid>
                <a:gridCol w="208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5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522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1433" marR="91433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1433" marR="91433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63" name="Group 103">
            <a:extLst>
              <a:ext uri="{FF2B5EF4-FFF2-40B4-BE49-F238E27FC236}">
                <a16:creationId xmlns:a16="http://schemas.microsoft.com/office/drawing/2014/main" id="{F9AACCCD-A7C1-0147-BD9F-9D09A962A6EE}"/>
              </a:ext>
            </a:extLst>
          </p:cNvPr>
          <p:cNvGraphicFramePr>
            <a:graphicFrameLocks noGrp="1"/>
          </p:cNvGraphicFramePr>
          <p:nvPr/>
        </p:nvGraphicFramePr>
        <p:xfrm>
          <a:off x="739775" y="-354172838"/>
          <a:ext cx="7804150" cy="715224313"/>
        </p:xfrm>
        <a:graphic>
          <a:graphicData uri="http://schemas.openxmlformats.org/drawingml/2006/table">
            <a:tbl>
              <a:tblPr/>
              <a:tblGrid>
                <a:gridCol w="487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22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8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1368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019" name="Group 59">
            <a:extLst>
              <a:ext uri="{FF2B5EF4-FFF2-40B4-BE49-F238E27FC236}">
                <a16:creationId xmlns:a16="http://schemas.microsoft.com/office/drawing/2014/main" id="{2319468A-3186-5849-816A-AA3647AE72A0}"/>
              </a:ext>
            </a:extLst>
          </p:cNvPr>
          <p:cNvGraphicFramePr>
            <a:graphicFrameLocks noGrp="1"/>
          </p:cNvGraphicFramePr>
          <p:nvPr/>
        </p:nvGraphicFramePr>
        <p:xfrm>
          <a:off x="749300" y="-352337688"/>
          <a:ext cx="4860925" cy="6831013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37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3572" name="Picture 122" descr="DNA microarray">
            <a:extLst>
              <a:ext uri="{FF2B5EF4-FFF2-40B4-BE49-F238E27FC236}">
                <a16:creationId xmlns:a16="http://schemas.microsoft.com/office/drawing/2014/main" id="{5A2BD6E6-6631-B342-AC27-53046B6AB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1600" y="-325221600"/>
            <a:ext cx="9444038" cy="137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3" name="Rectangle 25">
            <a:extLst>
              <a:ext uri="{FF2B5EF4-FFF2-40B4-BE49-F238E27FC236}">
                <a16:creationId xmlns:a16="http://schemas.microsoft.com/office/drawing/2014/main" id="{6148577F-9A9D-6641-83F3-B1FD042234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 dirty="0"/>
              <a:t>Detecting abnormal gene expression in cancer</a:t>
            </a:r>
          </a:p>
        </p:txBody>
      </p:sp>
      <p:sp>
        <p:nvSpPr>
          <p:cNvPr id="23574" name="Rectangle 26">
            <a:extLst>
              <a:ext uri="{FF2B5EF4-FFF2-40B4-BE49-F238E27FC236}">
                <a16:creationId xmlns:a16="http://schemas.microsoft.com/office/drawing/2014/main" id="{ABC8E658-0D46-7146-9302-B1A7CF10015B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/>
              <a:t>Microarray—for detecting amount of mRNA expressed in tumor vs. normal cells (looking at thousands of different genes at once)</a:t>
            </a:r>
          </a:p>
          <a:p>
            <a:r>
              <a:rPr lang="en-US" altLang="en-US" dirty="0"/>
              <a:t>Microarray—for detecting amount of protein expressed in tumor vs. normal cells (looking at thousands of different proteins at once)</a:t>
            </a:r>
          </a:p>
          <a:p>
            <a:r>
              <a:rPr lang="en-US" altLang="en-US" dirty="0"/>
              <a:t> Direct sequencing (high throughput) to look for mutations in thousands of genes at once (even every gene at once)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3381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03E4-50B6-0646-8466-17F931C27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a smaller number of relevant genes.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CF3FC-B2C9-8A4D-814D-D82BAA231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0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3A078BF0-4318-1A42-A063-88AA1FD6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Oncotype DX—breast cancer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5ACE5F6-E28C-984D-9F87-BBE2F676B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US" altLang="en-US" dirty="0"/>
              <a:t>A genetic test developed from lots of gene expression analysis experiments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One test looks at a relevant set of </a:t>
            </a:r>
            <a:r>
              <a:rPr lang="en-US" altLang="en-US" u="sng" dirty="0"/>
              <a:t>21 genes</a:t>
            </a:r>
            <a:r>
              <a:rPr lang="en-US" altLang="en-US" dirty="0"/>
              <a:t>,  to predict recurrence probability in breast cancer that is ER+, Her2-, with or without signs of metastasis (breast cancer cells in nearby lymph nodes)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791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BFB7D-A472-8543-A47F-467B9E7F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067AD-CAAD-884A-AC80-316E17338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66018"/>
            <a:ext cx="8229600" cy="5234782"/>
          </a:xfrm>
        </p:spPr>
        <p:txBody>
          <a:bodyPr/>
          <a:lstStyle/>
          <a:p>
            <a:r>
              <a:rPr lang="en-US" dirty="0"/>
              <a:t>A second test looks at 12 genes for mutations or changes in expression in ductal carcinoma in situ (DCIS).  A type of breast cancer that occurs in milk duct cells and shows not metastasis. Figure 11-5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*In both type of tests---the genetic analysis helps the physicians recommend the best course of treatment.</a:t>
            </a:r>
          </a:p>
        </p:txBody>
      </p:sp>
    </p:spTree>
    <p:extLst>
      <p:ext uri="{BB962C8B-B14F-4D97-AF65-F5344CB8AC3E}">
        <p14:creationId xmlns:p14="http://schemas.microsoft.com/office/powerpoint/2010/main" val="246507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71572A63-25B8-354A-89D4-3C2E4F88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Oncotype Dx for other cancers…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D4942E47-8511-4D4A-8CEA-2F2DD0C08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Since I last taught this course, Oncotype DX tests have been developed for colon and prostate cancer too! </a:t>
            </a:r>
          </a:p>
          <a:p>
            <a:r>
              <a:rPr lang="en-US" altLang="en-US" dirty="0">
                <a:hlinkClick r:id="rId2"/>
              </a:rPr>
              <a:t>https://www.oncotypeiq.com/en-US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>
                <a:hlinkClick r:id="rId3"/>
              </a:rPr>
              <a:t>https://www.genomichealth.com/en-US/oncotype_iq_products/oncotype_dx.aspx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8651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C24E5-163A-604F-8F64-80EC26932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A4160-E839-C849-A733-CB79E69A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Tests like the Oncotype tests belong to a set of  newer approaches to health care called ”precision medicine”.  In general it uses DNA/gene analysis to predict risk for diseases, intervention and treatment responses.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33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5488</TotalTime>
  <Words>1491</Words>
  <Application>Microsoft Macintosh PowerPoint</Application>
  <PresentationFormat>On-screen Show (4:3)</PresentationFormat>
  <Paragraphs>174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 Theme</vt:lpstr>
      <vt:lpstr>Cancer Biology Biol 445</vt:lpstr>
      <vt:lpstr>Announcements</vt:lpstr>
      <vt:lpstr>Where were we?</vt:lpstr>
      <vt:lpstr>Detecting abnormal gene expression in cancer</vt:lpstr>
      <vt:lpstr>Looking at a smaller number of relevant genes.</vt:lpstr>
      <vt:lpstr>Oncotype DX—breast cancer</vt:lpstr>
      <vt:lpstr>PowerPoint Presentation</vt:lpstr>
      <vt:lpstr>Oncotype Dx for other cancers…</vt:lpstr>
      <vt:lpstr>PowerPoint Presentation</vt:lpstr>
      <vt:lpstr>Cancer treatment</vt:lpstr>
      <vt:lpstr>PowerPoint Presentation</vt:lpstr>
      <vt:lpstr>Alternatives to traditional surgery</vt:lpstr>
      <vt:lpstr>Radiation therapy</vt:lpstr>
      <vt:lpstr>Repeated doses</vt:lpstr>
      <vt:lpstr>Mechanism of killing cancer cells</vt:lpstr>
      <vt:lpstr>Limitations of radiation</vt:lpstr>
      <vt:lpstr>Minimizing radiation exposure to healthy tissues.</vt:lpstr>
      <vt:lpstr>Enhancing radiation effectiveness</vt:lpstr>
      <vt:lpstr>PowerPoint Presentation</vt:lpstr>
      <vt:lpstr>Chemotherapy</vt:lpstr>
      <vt:lpstr>Classes of cancer chemotherapy</vt:lpstr>
      <vt:lpstr>PowerPoint Presentation</vt:lpstr>
      <vt:lpstr>Father of chemotherapy</vt:lpstr>
      <vt:lpstr>http://en.wikipedia.org/wiki/History_of_cancer_chemotherapy </vt:lpstr>
      <vt:lpstr>PowerPoint Presentation</vt:lpstr>
      <vt:lpstr>PowerPoint Presentation</vt:lpstr>
      <vt:lpstr>??</vt:lpstr>
      <vt:lpstr>PowerPoint Presentation</vt:lpstr>
      <vt:lpstr>PowerPoint Presentation</vt:lpstr>
      <vt:lpstr>PowerPoint Presentation</vt:lpstr>
      <vt:lpstr>PowerPoint Presentation</vt:lpstr>
      <vt:lpstr>Alkylating agents and platinum compounds</vt:lpstr>
      <vt:lpstr>Other anticancer activities</vt:lpstr>
      <vt:lpstr>Chapter 5--review</vt:lpstr>
      <vt:lpstr>PowerPoint Presentation</vt:lpstr>
      <vt:lpstr>PowerPoint Presentation</vt:lpstr>
    </vt:vector>
  </TitlesOfParts>
  <Company>CEANDSU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Biology Biol 445</dc:title>
  <dc:creator>Joe.Super</dc:creator>
  <cp:lastModifiedBy>Super, Heidi</cp:lastModifiedBy>
  <cp:revision>234</cp:revision>
  <cp:lastPrinted>2020-02-12T16:48:13Z</cp:lastPrinted>
  <dcterms:created xsi:type="dcterms:W3CDTF">2010-08-03T14:43:51Z</dcterms:created>
  <dcterms:modified xsi:type="dcterms:W3CDTF">2020-04-17T20:54:49Z</dcterms:modified>
</cp:coreProperties>
</file>